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20"/>
  </p:notesMasterIdLst>
  <p:handoutMasterIdLst>
    <p:handoutMasterId r:id="rId21"/>
  </p:handoutMasterIdLst>
  <p:sldIdLst>
    <p:sldId id="1367" r:id="rId6"/>
    <p:sldId id="1504" r:id="rId7"/>
    <p:sldId id="1515" r:id="rId8"/>
    <p:sldId id="1492" r:id="rId9"/>
    <p:sldId id="1502" r:id="rId10"/>
    <p:sldId id="1475" r:id="rId11"/>
    <p:sldId id="1512" r:id="rId12"/>
    <p:sldId id="1513" r:id="rId13"/>
    <p:sldId id="1514" r:id="rId14"/>
    <p:sldId id="1478" r:id="rId15"/>
    <p:sldId id="1509" r:id="rId16"/>
    <p:sldId id="1510" r:id="rId17"/>
    <p:sldId id="1511" r:id="rId18"/>
    <p:sldId id="1444"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3F27"/>
    <a:srgbClr val="FFFFFF"/>
    <a:srgbClr val="505050"/>
    <a:srgbClr val="107C10"/>
    <a:srgbClr val="000000"/>
    <a:srgbClr val="323232"/>
    <a:srgbClr val="5C2D91"/>
    <a:srgbClr val="32145A"/>
    <a:srgbClr val="00BCF2"/>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34" autoAdjust="0"/>
    <p:restoredTop sz="82331" autoAdjust="0"/>
  </p:normalViewPr>
  <p:slideViewPr>
    <p:cSldViewPr>
      <p:cViewPr varScale="1">
        <p:scale>
          <a:sx n="68" d="100"/>
          <a:sy n="68" d="100"/>
        </p:scale>
        <p:origin x="32" y="216"/>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3/30/2016 3:50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3/30/2016 3:50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3/30/2016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03572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IoT Suite brings together everything needed for IoT in the cloud, and works with the devices you have to build a complete IoT solution.”</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3/30/2016 3:50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9179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each of your stations is a Raspberry Pi 3, hard-wired to the development PC. This is for deployment and debugging. The </a:t>
            </a:r>
            <a:r>
              <a:rPr lang="en-US" baseline="0" dirty="0" err="1"/>
              <a:t>WiFi</a:t>
            </a:r>
            <a:r>
              <a:rPr lang="en-US" baseline="0" dirty="0"/>
              <a:t> connection from the Pi 3 is for connection to Azure. The FEZ HAT contains the sensors we’ll use to collect data.”</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84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“If you are interested in the underlying IO and other capabilities on devices like the Raspberry Pi, or want to explore more with Azure and devices, we also have the Open Hack in this same room, starting on Day 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91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3/30/2016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988887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minutes into the session</a:t>
            </a:r>
          </a:p>
          <a:p>
            <a:endParaRPr lang="en-US" dirty="0"/>
          </a:p>
          <a:p>
            <a:r>
              <a:rPr lang="en-US" dirty="0"/>
              <a:t>If</a:t>
            </a:r>
            <a:r>
              <a:rPr lang="en-US" baseline="0" dirty="0"/>
              <a:t> it looks like more than a few people are having problems, do a deploy from the podium. Anyone interested can watch</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126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minutes into the session (half hour after the presentation ends)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647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End of session</a:t>
            </a:r>
          </a:p>
          <a:p>
            <a:endParaRPr lang="en-US" dirty="0"/>
          </a:p>
          <a:p>
            <a:r>
              <a:rPr lang="en-US" dirty="0"/>
              <a:t>“Thanks everyone! I hope you were able to make</a:t>
            </a:r>
            <a:r>
              <a:rPr lang="en-US" baseline="0" dirty="0"/>
              <a:t> it through all of the exercises. If not, feel free to hang around for a bit to keep working during the break. You’re also welcome to come back again and repeat the lab.</a:t>
            </a:r>
          </a:p>
          <a:p>
            <a:endParaRPr lang="en-US" baseline="0" dirty="0"/>
          </a:p>
          <a:p>
            <a:r>
              <a:rPr lang="en-US" baseline="0" dirty="0"/>
              <a:t>If you really want to tinker and experiment, come back to the Open Hack. Space permitting, this runs during all sessions on days 2 and 3.”</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9364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3/30/2016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09073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481796"/>
            <a:ext cx="11889564" cy="917575"/>
          </a:xfrm>
        </p:spPr>
        <p:txBody>
          <a:bodyPr/>
          <a:lstStyle>
            <a:lvl1pPr marL="0" algn="l" defTabSz="951028" rtl="0" eaLnBrk="1" fontAlgn="base" latinLnBrk="0" hangingPunct="1">
              <a:lnSpc>
                <a:spcPct val="90000"/>
              </a:lnSpc>
              <a:spcBef>
                <a:spcPct val="0"/>
              </a:spcBef>
              <a:spcAft>
                <a:spcPct val="0"/>
              </a:spcAft>
              <a:buNone/>
              <a:defRPr lang="en-US" sz="5507" kern="1200" dirty="0">
                <a:gradFill>
                  <a:gsLst>
                    <a:gs pos="0">
                      <a:srgbClr val="FFFFFF"/>
                    </a:gs>
                    <a:gs pos="100000">
                      <a:srgbClr val="FFFFFF"/>
                    </a:gs>
                  </a:gsLst>
                  <a:lin ang="5400000" scaled="0"/>
                </a:gradFill>
                <a:latin typeface="Segoe UI Light"/>
                <a:ea typeface="+mn-ea"/>
                <a:cs typeface="+mn-cs"/>
              </a:defRPr>
            </a:lvl1pPr>
          </a:lstStyle>
          <a:p>
            <a:r>
              <a:rPr lang="en-US" dirty="0"/>
              <a:t>Click to edit Master title style</a:t>
            </a:r>
          </a:p>
        </p:txBody>
      </p:sp>
    </p:spTree>
    <p:extLst>
      <p:ext uri="{BB962C8B-B14F-4D97-AF65-F5344CB8AC3E}">
        <p14:creationId xmlns:p14="http://schemas.microsoft.com/office/powerpoint/2010/main" val="6630361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93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41" r:id="rId24"/>
    <p:sldLayoutId id="214748434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emf"/><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emf"/><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Microsoft Azure IoT</a:t>
            </a:r>
            <a:br>
              <a:rPr lang="en-US" dirty="0"/>
            </a:br>
            <a:r>
              <a:rPr lang="en-US" dirty="0"/>
              <a:t>with Windows 10 IoT Core</a:t>
            </a:r>
          </a:p>
        </p:txBody>
      </p:sp>
      <p:sp>
        <p:nvSpPr>
          <p:cNvPr id="5" name="Text Placeholder 4"/>
          <p:cNvSpPr>
            <a:spLocks noGrp="1"/>
          </p:cNvSpPr>
          <p:nvPr>
            <p:ph type="body" sz="quarter" idx="12"/>
          </p:nvPr>
        </p:nvSpPr>
        <p:spPr/>
        <p:txBody>
          <a:bodyPr/>
          <a:lstStyle/>
          <a:p>
            <a:endParaRPr lang="en-US" dirty="0"/>
          </a:p>
        </p:txBody>
      </p:sp>
      <p:sp>
        <p:nvSpPr>
          <p:cNvPr id="6" name="Text Placeholder 5"/>
          <p:cNvSpPr>
            <a:spLocks noGrp="1"/>
          </p:cNvSpPr>
          <p:nvPr>
            <p:ph type="body" sz="quarter" idx="13"/>
          </p:nvPr>
        </p:nvSpPr>
        <p:spPr/>
        <p:txBody>
          <a:bodyPr/>
          <a:lstStyle/>
          <a:p>
            <a:r>
              <a:rPr lang="en-US" dirty="0"/>
              <a:t>Code Labs</a:t>
            </a: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1287462"/>
            <a:ext cx="11887200" cy="1903400"/>
          </a:xfrm>
        </p:spPr>
        <p:txBody>
          <a:bodyPr/>
          <a:lstStyle/>
          <a:p>
            <a:r>
              <a:rPr lang="en-US" sz="11500" dirty="0"/>
              <a:t>Lab</a:t>
            </a:r>
          </a:p>
        </p:txBody>
      </p:sp>
      <p:sp>
        <p:nvSpPr>
          <p:cNvPr id="7" name="Text Placeholder 6"/>
          <p:cNvSpPr>
            <a:spLocks noGrp="1"/>
          </p:cNvSpPr>
          <p:nvPr>
            <p:ph type="body" sz="quarter" idx="4294967295"/>
          </p:nvPr>
        </p:nvSpPr>
        <p:spPr>
          <a:xfrm>
            <a:off x="350836" y="3954463"/>
            <a:ext cx="11277601" cy="1538883"/>
          </a:xfrm>
        </p:spPr>
        <p:txBody>
          <a:bodyPr/>
          <a:lstStyle/>
          <a:p>
            <a:pPr marL="0" indent="0">
              <a:buNone/>
            </a:pPr>
            <a:r>
              <a:rPr lang="en-US" sz="4400" dirty="0"/>
              <a:t>Share your photos and experiences!</a:t>
            </a:r>
          </a:p>
          <a:p>
            <a:pPr marL="0" indent="0">
              <a:buNone/>
            </a:pPr>
            <a:r>
              <a:rPr lang="en-US" sz="4400" dirty="0"/>
              <a:t>#Build2016</a:t>
            </a:r>
          </a:p>
        </p:txBody>
      </p:sp>
    </p:spTree>
    <p:extLst>
      <p:ext uri="{BB962C8B-B14F-4D97-AF65-F5344CB8AC3E}">
        <p14:creationId xmlns:p14="http://schemas.microsoft.com/office/powerpoint/2010/main" val="1768107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Checkpoint 1</a:t>
            </a:r>
          </a:p>
        </p:txBody>
      </p:sp>
      <p:pic>
        <p:nvPicPr>
          <p:cNvPr id="4" name="Picture 3"/>
          <p:cNvPicPr>
            <a:picLocks noChangeAspect="1"/>
          </p:cNvPicPr>
          <p:nvPr/>
        </p:nvPicPr>
        <p:blipFill>
          <a:blip r:embed="rId3"/>
          <a:stretch>
            <a:fillRect/>
          </a:stretch>
        </p:blipFill>
        <p:spPr>
          <a:xfrm>
            <a:off x="-16303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Logged into Azure Portal</a:t>
            </a:r>
          </a:p>
          <a:p>
            <a:pPr marL="0" indent="0">
              <a:buNone/>
            </a:pPr>
            <a:endParaRPr lang="en-US" sz="3200" dirty="0"/>
          </a:p>
          <a:p>
            <a:pPr marL="0" indent="0">
              <a:buNone/>
            </a:pPr>
            <a:r>
              <a:rPr lang="en-US" sz="3200" dirty="0"/>
              <a:t>Any problems setting up the IoT Hub?</a:t>
            </a:r>
          </a:p>
        </p:txBody>
      </p:sp>
    </p:spTree>
    <p:extLst>
      <p:ext uri="{BB962C8B-B14F-4D97-AF65-F5344CB8AC3E}">
        <p14:creationId xmlns:p14="http://schemas.microsoft.com/office/powerpoint/2010/main" val="2194122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Checkpoint 2</a:t>
            </a:r>
          </a:p>
        </p:txBody>
      </p:sp>
      <p:pic>
        <p:nvPicPr>
          <p:cNvPr id="4" name="Picture 3"/>
          <p:cNvPicPr>
            <a:picLocks noChangeAspect="1"/>
          </p:cNvPicPr>
          <p:nvPr/>
        </p:nvPicPr>
        <p:blipFill>
          <a:blip r:embed="rId3"/>
          <a:stretch>
            <a:fillRect/>
          </a:stretch>
        </p:blipFill>
        <p:spPr>
          <a:xfrm>
            <a:off x="-16303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Receiving data from the device (or app)?</a:t>
            </a:r>
          </a:p>
          <a:p>
            <a:pPr marL="0" indent="0">
              <a:buNone/>
            </a:pPr>
            <a:endParaRPr lang="en-US" sz="3200" dirty="0"/>
          </a:p>
          <a:p>
            <a:pPr marL="0" indent="0">
              <a:buNone/>
            </a:pPr>
            <a:r>
              <a:rPr lang="en-US" sz="3200" dirty="0"/>
              <a:t>View the data on the portal?</a:t>
            </a:r>
          </a:p>
          <a:p>
            <a:pPr marL="0" indent="0">
              <a:buNone/>
            </a:pPr>
            <a:endParaRPr lang="en-US" sz="3200" dirty="0"/>
          </a:p>
          <a:p>
            <a:pPr marL="0" indent="0">
              <a:buNone/>
            </a:pPr>
            <a:r>
              <a:rPr lang="en-US" sz="3200" dirty="0"/>
              <a:t>Maybe you have the website up and running?</a:t>
            </a:r>
          </a:p>
        </p:txBody>
      </p:sp>
    </p:spTree>
    <p:extLst>
      <p:ext uri="{BB962C8B-B14F-4D97-AF65-F5344CB8AC3E}">
        <p14:creationId xmlns:p14="http://schemas.microsoft.com/office/powerpoint/2010/main" val="2121481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Wrap-Up</a:t>
            </a:r>
          </a:p>
        </p:txBody>
      </p:sp>
      <p:pic>
        <p:nvPicPr>
          <p:cNvPr id="4" name="Picture 3"/>
          <p:cNvPicPr>
            <a:picLocks noChangeAspect="1"/>
          </p:cNvPicPr>
          <p:nvPr/>
        </p:nvPicPr>
        <p:blipFill>
          <a:blip r:embed="rId3"/>
          <a:stretch>
            <a:fillRect/>
          </a:stretch>
        </p:blipFill>
        <p:spPr>
          <a:xfrm>
            <a:off x="-18589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Please clean up around your workstation</a:t>
            </a:r>
          </a:p>
          <a:p>
            <a:pPr marL="0" indent="0">
              <a:buNone/>
            </a:pPr>
            <a:endParaRPr lang="en-US" sz="3200" dirty="0"/>
          </a:p>
          <a:p>
            <a:pPr marL="0" indent="0">
              <a:buNone/>
            </a:pPr>
            <a:r>
              <a:rPr lang="en-US" sz="3200" dirty="0"/>
              <a:t>Return all additional components and materials to the table.</a:t>
            </a:r>
          </a:p>
          <a:p>
            <a:pPr marL="0" indent="0">
              <a:buNone/>
            </a:pPr>
            <a:endParaRPr lang="en-US" sz="3200" dirty="0"/>
          </a:p>
          <a:p>
            <a:pPr marL="0" indent="0">
              <a:buNone/>
            </a:pPr>
            <a:r>
              <a:rPr lang="en-US" sz="3200" dirty="0"/>
              <a:t>Unless you are staying through to the next session, please log out of the PC</a:t>
            </a:r>
          </a:p>
          <a:p>
            <a:pPr marL="0" indent="0">
              <a:buNone/>
            </a:pPr>
            <a:endParaRPr lang="en-US" sz="3200" dirty="0"/>
          </a:p>
          <a:p>
            <a:pPr marL="0" indent="0">
              <a:buNone/>
            </a:pPr>
            <a:r>
              <a:rPr lang="en-US" sz="3200" dirty="0"/>
              <a:t>Come back for open hack on days 2 + 3!</a:t>
            </a:r>
          </a:p>
          <a:p>
            <a:pPr marL="0" indent="0">
              <a:buNone/>
            </a:pPr>
            <a:endParaRPr lang="en-US" sz="3200" dirty="0"/>
          </a:p>
        </p:txBody>
      </p:sp>
    </p:spTree>
    <p:extLst>
      <p:ext uri="{BB962C8B-B14F-4D97-AF65-F5344CB8AC3E}">
        <p14:creationId xmlns:p14="http://schemas.microsoft.com/office/powerpoint/2010/main" val="1887662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1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899255"/>
          </a:xfrm>
        </p:spPr>
        <p:txBody>
          <a:bodyPr/>
          <a:lstStyle/>
          <a:p>
            <a:r>
              <a:rPr lang="en-US" dirty="0"/>
              <a:t>The following slides with the hex diagram in them are </a:t>
            </a:r>
            <a:r>
              <a:rPr lang="en-US" u="sng" dirty="0"/>
              <a:t>very</a:t>
            </a:r>
            <a:r>
              <a:rPr lang="en-US" dirty="0"/>
              <a:t> fast. Treat them as a continuous slide set / build. </a:t>
            </a:r>
          </a:p>
          <a:p>
            <a:r>
              <a:rPr lang="en-US" dirty="0"/>
              <a:t>Talking points are in notes.</a:t>
            </a:r>
          </a:p>
          <a:p>
            <a:r>
              <a:rPr lang="en-US" dirty="0"/>
              <a:t>The slides are available online; attendees don’t need time to view every detail live.</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Bee Hive Slides</a:t>
            </a:r>
          </a:p>
        </p:txBody>
      </p:sp>
    </p:spTree>
    <p:extLst>
      <p:ext uri="{BB962C8B-B14F-4D97-AF65-F5344CB8AC3E}">
        <p14:creationId xmlns:p14="http://schemas.microsoft.com/office/powerpoint/2010/main" val="11096292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55737" y="227355"/>
            <a:ext cx="9525000" cy="6539814"/>
          </a:xfrm>
          <a:prstGeom prst="rect">
            <a:avLst/>
          </a:prstGeom>
        </p:spPr>
      </p:pic>
    </p:spTree>
    <p:extLst>
      <p:ext uri="{BB962C8B-B14F-4D97-AF65-F5344CB8AC3E}">
        <p14:creationId xmlns:p14="http://schemas.microsoft.com/office/powerpoint/2010/main" val="29921394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75" name="Picture 174"/>
          <p:cNvPicPr>
            <a:picLocks noChangeAspect="1"/>
          </p:cNvPicPr>
          <p:nvPr/>
        </p:nvPicPr>
        <p:blipFill>
          <a:blip r:embed="rId4"/>
          <a:stretch>
            <a:fillRect/>
          </a:stretch>
        </p:blipFill>
        <p:spPr>
          <a:xfrm>
            <a:off x="2451139" y="2455407"/>
            <a:ext cx="2156758" cy="1865066"/>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pic>
        <p:nvPicPr>
          <p:cNvPr id="189" name="Picture 188"/>
          <p:cNvPicPr>
            <a:picLocks noChangeAspect="1"/>
          </p:cNvPicPr>
          <p:nvPr/>
        </p:nvPicPr>
        <p:blipFill>
          <a:blip r:embed="rId4"/>
          <a:stretch>
            <a:fillRect/>
          </a:stretch>
        </p:blipFill>
        <p:spPr>
          <a:xfrm>
            <a:off x="4058170" y="3376039"/>
            <a:ext cx="2156758" cy="1865066"/>
          </a:xfrm>
          <a:prstGeom prst="rect">
            <a:avLst/>
          </a:prstGeom>
        </p:spPr>
      </p:pic>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pic>
        <p:nvPicPr>
          <p:cNvPr id="51" name="Picture 50"/>
          <p:cNvPicPr>
            <a:picLocks noChangeAspect="1"/>
          </p:cNvPicPr>
          <p:nvPr/>
        </p:nvPicPr>
        <p:blipFill>
          <a:blip r:embed="rId4"/>
          <a:stretch>
            <a:fillRect/>
          </a:stretch>
        </p:blipFill>
        <p:spPr>
          <a:xfrm>
            <a:off x="4046656" y="1517092"/>
            <a:ext cx="2156759" cy="1865066"/>
          </a:xfrm>
          <a:prstGeom prst="rect">
            <a:avLst/>
          </a:prstGeom>
        </p:spPr>
      </p:pic>
      <p:grpSp>
        <p:nvGrpSpPr>
          <p:cNvPr id="53" name="Group 52"/>
          <p:cNvGrpSpPr/>
          <p:nvPr/>
        </p:nvGrpSpPr>
        <p:grpSpPr>
          <a:xfrm>
            <a:off x="2439803" y="598906"/>
            <a:ext cx="2156759" cy="1865066"/>
            <a:chOff x="4057863" y="3376022"/>
            <a:chExt cx="2157064" cy="1865330"/>
          </a:xfrm>
        </p:grpSpPr>
        <p:pic>
          <p:nvPicPr>
            <p:cNvPr id="54" name="Picture 53"/>
            <p:cNvPicPr>
              <a:picLocks noChangeAspect="1"/>
            </p:cNvPicPr>
            <p:nvPr/>
          </p:nvPicPr>
          <p:blipFill>
            <a:blip r:embed="rId4"/>
            <a:stretch>
              <a:fillRect/>
            </a:stretch>
          </p:blipFill>
          <p:spPr>
            <a:xfrm>
              <a:off x="4057863" y="3376022"/>
              <a:ext cx="2157064" cy="1865330"/>
            </a:xfrm>
            <a:prstGeom prst="rect">
              <a:avLst/>
            </a:prstGeom>
          </p:spPr>
        </p:pic>
        <p:sp>
          <p:nvSpPr>
            <p:cNvPr id="55" name="Rectangle 54"/>
            <p:cNvSpPr/>
            <p:nvPr/>
          </p:nvSpPr>
          <p:spPr>
            <a:xfrm>
              <a:off x="4488647" y="3990353"/>
              <a:ext cx="1323357" cy="612852"/>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Open </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Ecosystem</a:t>
              </a:r>
            </a:p>
          </p:txBody>
        </p:sp>
      </p:grpSp>
      <p:sp>
        <p:nvSpPr>
          <p:cNvPr id="103" name="Rectangle 102"/>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grpSp>
        <p:nvGrpSpPr>
          <p:cNvPr id="2" name="Group 1"/>
          <p:cNvGrpSpPr/>
          <p:nvPr/>
        </p:nvGrpSpPr>
        <p:grpSpPr>
          <a:xfrm>
            <a:off x="847752" y="3388806"/>
            <a:ext cx="2156758" cy="1865066"/>
            <a:chOff x="830340" y="3322661"/>
            <a:chExt cx="2114661" cy="1828662"/>
          </a:xfrm>
        </p:grpSpPr>
        <p:pic>
          <p:nvPicPr>
            <p:cNvPr id="178" name="Picture 177"/>
            <p:cNvPicPr>
              <a:picLocks noChangeAspect="1"/>
            </p:cNvPicPr>
            <p:nvPr/>
          </p:nvPicPr>
          <p:blipFill>
            <a:blip r:embed="rId4"/>
            <a:stretch>
              <a:fillRect/>
            </a:stretch>
          </p:blipFill>
          <p:spPr>
            <a:xfrm>
              <a:off x="830340" y="3322661"/>
              <a:ext cx="2114661" cy="1828662"/>
            </a:xfrm>
            <a:prstGeom prst="rect">
              <a:avLst/>
            </a:prstGeom>
          </p:spPr>
        </p:pic>
        <p:sp>
          <p:nvSpPr>
            <p:cNvPr id="133" name="Rectangle 132"/>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135" name="Rectangle 134"/>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sp>
        <p:nvSpPr>
          <p:cNvPr id="136" name="Rectangle 135"/>
          <p:cNvSpPr/>
          <p:nvPr/>
        </p:nvSpPr>
        <p:spPr>
          <a:xfrm>
            <a:off x="4426411" y="3924975"/>
            <a:ext cx="1469069"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sp>
        <p:nvSpPr>
          <p:cNvPr id="137" name="Rectangle 136"/>
          <p:cNvSpPr/>
          <p:nvPr/>
        </p:nvSpPr>
        <p:spPr>
          <a:xfrm>
            <a:off x="4237300" y="2010013"/>
            <a:ext cx="1847781"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Secure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Connectivity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Management</a:t>
            </a:r>
          </a:p>
        </p:txBody>
      </p:sp>
      <p:grpSp>
        <p:nvGrpSpPr>
          <p:cNvPr id="101" name="Group 100"/>
          <p:cNvGrpSpPr/>
          <p:nvPr/>
        </p:nvGrpSpPr>
        <p:grpSpPr>
          <a:xfrm>
            <a:off x="6544083" y="9132"/>
            <a:ext cx="5891509" cy="6993533"/>
            <a:chOff x="6415486" y="8954"/>
            <a:chExt cx="5776514" cy="6857027"/>
          </a:xfrm>
        </p:grpSpPr>
        <p:sp>
          <p:nvSpPr>
            <p:cNvPr id="114" name="Rectangle 113"/>
            <p:cNvSpPr/>
            <p:nvPr/>
          </p:nvSpPr>
          <p:spPr bwMode="auto">
            <a:xfrm rot="18900000">
              <a:off x="6767491" y="2795415"/>
              <a:ext cx="1140113" cy="114011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34" name="Rectangle 133"/>
            <p:cNvSpPr/>
            <p:nvPr/>
          </p:nvSpPr>
          <p:spPr bwMode="auto">
            <a:xfrm>
              <a:off x="6905272" y="8954"/>
              <a:ext cx="5286728" cy="6857027"/>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38" name="Hexagon 137"/>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sp>
          <p:nvSpPr>
            <p:cNvPr id="139" name="TextBox 138"/>
            <p:cNvSpPr txBox="1"/>
            <p:nvPr/>
          </p:nvSpPr>
          <p:spPr>
            <a:xfrm>
              <a:off x="7099433" y="302396"/>
              <a:ext cx="4800324" cy="854748"/>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Azure IoT Suite</a:t>
              </a:r>
            </a:p>
          </p:txBody>
        </p:sp>
        <p:sp>
          <p:nvSpPr>
            <p:cNvPr id="140" name="TextBox 139"/>
            <p:cNvSpPr txBox="1"/>
            <p:nvPr/>
          </p:nvSpPr>
          <p:spPr>
            <a:xfrm>
              <a:off x="7148474" y="1162607"/>
              <a:ext cx="4800324" cy="566656"/>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The Internet of Your Things</a:t>
              </a:r>
            </a:p>
          </p:txBody>
        </p:sp>
        <p:cxnSp>
          <p:nvCxnSpPr>
            <p:cNvPr id="141" name="Straight Connector 140"/>
            <p:cNvCxnSpPr/>
            <p:nvPr/>
          </p:nvCxnSpPr>
          <p:spPr>
            <a:xfrm flipV="1">
              <a:off x="7144156" y="1135160"/>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161390" y="4217182"/>
              <a:ext cx="520395" cy="497066"/>
              <a:chOff x="757873" y="1355212"/>
              <a:chExt cx="914400" cy="914400"/>
            </a:xfrm>
            <a:solidFill>
              <a:srgbClr val="002060"/>
            </a:solidFill>
          </p:grpSpPr>
          <p:sp>
            <p:nvSpPr>
              <p:cNvPr id="173" name="Rectangle 172"/>
              <p:cNvSpPr>
                <a:spLocks noChangeAspect="1"/>
              </p:cNvSpPr>
              <p:nvPr/>
            </p:nvSpPr>
            <p:spPr bwMode="auto">
              <a:xfrm>
                <a:off x="757873" y="1355212"/>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77" name="Picture 2" descr="\\MAGNUM\Projects\Microsoft\Cloud Power FY12\Design\ICONS_PNG\Tower.png"/>
              <p:cNvPicPr>
                <a:picLocks noChangeAspect="1" noChangeArrowheads="1"/>
              </p:cNvPicPr>
              <p:nvPr/>
            </p:nvPicPr>
            <p:blipFill rotWithShape="1">
              <a:blip r:embed="rId5" cstate="print">
                <a:lum bright="100000" contrast="100000"/>
              </a:blip>
              <a:srcRect t="14215" b="13595"/>
              <a:stretch/>
            </p:blipFill>
            <p:spPr bwMode="auto">
              <a:xfrm>
                <a:off x="816411" y="1515811"/>
                <a:ext cx="815443" cy="588671"/>
              </a:xfrm>
              <a:prstGeom prst="rect">
                <a:avLst/>
              </a:prstGeom>
              <a:grpFill/>
            </p:spPr>
          </p:pic>
        </p:grpSp>
        <p:grpSp>
          <p:nvGrpSpPr>
            <p:cNvPr id="144" name="Group 143"/>
            <p:cNvGrpSpPr/>
            <p:nvPr/>
          </p:nvGrpSpPr>
          <p:grpSpPr>
            <a:xfrm>
              <a:off x="7161390" y="3679123"/>
              <a:ext cx="518020" cy="495211"/>
              <a:chOff x="757873" y="2333112"/>
              <a:chExt cx="914400" cy="914400"/>
            </a:xfrm>
          </p:grpSpPr>
          <p:sp>
            <p:nvSpPr>
              <p:cNvPr id="171" name="Rectangle 170"/>
              <p:cNvSpPr>
                <a:spLocks noChangeAspect="1"/>
              </p:cNvSpPr>
              <p:nvPr/>
            </p:nvSpPr>
            <p:spPr bwMode="auto">
              <a:xfrm>
                <a:off x="757873" y="2333112"/>
                <a:ext cx="914400" cy="9144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72" name="Picture 7" descr="C:\Users\Justin\Desktop\_Work_in_Progress\_MS\1407\cloud serv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5262" y="2552603"/>
                <a:ext cx="809893" cy="485146"/>
              </a:xfrm>
              <a:prstGeom prst="rect">
                <a:avLst/>
              </a:prstGeom>
              <a:noFill/>
              <a:ln>
                <a:noFill/>
              </a:ln>
              <a:extLst/>
            </p:spPr>
          </p:pic>
        </p:grpSp>
        <p:grpSp>
          <p:nvGrpSpPr>
            <p:cNvPr id="146" name="Group 145"/>
            <p:cNvGrpSpPr/>
            <p:nvPr/>
          </p:nvGrpSpPr>
          <p:grpSpPr>
            <a:xfrm>
              <a:off x="7161390" y="2045683"/>
              <a:ext cx="511118" cy="502920"/>
              <a:chOff x="757873" y="3328994"/>
              <a:chExt cx="914400" cy="914400"/>
            </a:xfrm>
          </p:grpSpPr>
          <p:sp>
            <p:nvSpPr>
              <p:cNvPr id="169" name="Rectangle 168"/>
              <p:cNvSpPr>
                <a:spLocks noChangeAspect="1"/>
              </p:cNvSpPr>
              <p:nvPr/>
            </p:nvSpPr>
            <p:spPr bwMode="auto">
              <a:xfrm>
                <a:off x="757873" y="3328994"/>
                <a:ext cx="9144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sp>
            <p:nvSpPr>
              <p:cNvPr id="170" name="Freeform 22"/>
              <p:cNvSpPr>
                <a:spLocks noEditPoints="1"/>
              </p:cNvSpPr>
              <p:nvPr/>
            </p:nvSpPr>
            <p:spPr bwMode="black">
              <a:xfrm>
                <a:off x="851867" y="3413322"/>
                <a:ext cx="745939" cy="745744"/>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43" tIns="41972" rIns="83943" bIns="41972" numCol="1" anchor="t" anchorCtr="0" compatLnSpc="1">
                <a:prstTxWarp prst="textNoShape">
                  <a:avLst/>
                </a:prstTxWarp>
              </a:bodyPr>
              <a:lstStyle/>
              <a:p>
                <a:pPr defTabSz="932597">
                  <a:defRPr/>
                </a:pPr>
                <a:endParaRPr lang="en-US" sz="1632" dirty="0">
                  <a:solidFill>
                    <a:prstClr val="white"/>
                  </a:solidFill>
                  <a:latin typeface="Calibri" panose="020F0502020204030204"/>
                </a:endParaRPr>
              </a:p>
            </p:txBody>
          </p:sp>
        </p:grpSp>
        <p:grpSp>
          <p:nvGrpSpPr>
            <p:cNvPr id="147" name="Group 146"/>
            <p:cNvGrpSpPr/>
            <p:nvPr/>
          </p:nvGrpSpPr>
          <p:grpSpPr>
            <a:xfrm>
              <a:off x="7161390" y="3140553"/>
              <a:ext cx="518020" cy="501321"/>
              <a:chOff x="332318" y="4795443"/>
              <a:chExt cx="822960" cy="818953"/>
            </a:xfrm>
          </p:grpSpPr>
          <p:sp>
            <p:nvSpPr>
              <p:cNvPr id="167" name="Rectangle 166"/>
              <p:cNvSpPr>
                <a:spLocks noChangeAspect="1"/>
              </p:cNvSpPr>
              <p:nvPr/>
            </p:nvSpPr>
            <p:spPr bwMode="auto">
              <a:xfrm>
                <a:off x="332318" y="4795443"/>
                <a:ext cx="822960" cy="818953"/>
              </a:xfrm>
              <a:prstGeom prst="rect">
                <a:avLst/>
              </a:prstGeom>
              <a:solidFill>
                <a:srgbClr val="904A8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68"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2814" y="4814485"/>
                <a:ext cx="731520" cy="771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9" name="Rectangle 158"/>
            <p:cNvSpPr/>
            <p:nvPr/>
          </p:nvSpPr>
          <p:spPr>
            <a:xfrm>
              <a:off x="7681103" y="3684778"/>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Secure Device Connectivity &amp; Management</a:t>
              </a:r>
            </a:p>
          </p:txBody>
        </p:sp>
        <p:sp>
          <p:nvSpPr>
            <p:cNvPr id="160" name="Rectangle 159"/>
            <p:cNvSpPr/>
            <p:nvPr/>
          </p:nvSpPr>
          <p:spPr>
            <a:xfrm>
              <a:off x="7680355" y="4223105"/>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Data Ingestion and Command &amp; Control</a:t>
              </a:r>
            </a:p>
          </p:txBody>
        </p:sp>
        <p:sp>
          <p:nvSpPr>
            <p:cNvPr id="161" name="Rectangle 160"/>
            <p:cNvSpPr/>
            <p:nvPr/>
          </p:nvSpPr>
          <p:spPr>
            <a:xfrm>
              <a:off x="7680355" y="4759706"/>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Stream Processing &amp; Predictive Analytics</a:t>
              </a:r>
            </a:p>
          </p:txBody>
        </p:sp>
        <p:sp>
          <p:nvSpPr>
            <p:cNvPr id="162" name="Rectangle 161"/>
            <p:cNvSpPr/>
            <p:nvPr/>
          </p:nvSpPr>
          <p:spPr>
            <a:xfrm>
              <a:off x="7681103" y="3149965"/>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Business Workflow Integration</a:t>
              </a:r>
            </a:p>
          </p:txBody>
        </p:sp>
        <p:sp>
          <p:nvSpPr>
            <p:cNvPr id="163" name="Rectangle 162"/>
            <p:cNvSpPr/>
            <p:nvPr/>
          </p:nvSpPr>
          <p:spPr>
            <a:xfrm>
              <a:off x="7683366" y="2609798"/>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Rich Dashboards and Visualizations</a:t>
              </a:r>
            </a:p>
          </p:txBody>
        </p:sp>
        <p:sp>
          <p:nvSpPr>
            <p:cNvPr id="164" name="Rectangle 163"/>
            <p:cNvSpPr/>
            <p:nvPr/>
          </p:nvSpPr>
          <p:spPr>
            <a:xfrm>
              <a:off x="7677060" y="2054212"/>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Move Beyond Building Blocks with </a:t>
              </a:r>
            </a:p>
            <a:p>
              <a:pPr defTabSz="932597">
                <a:defRPr/>
              </a:pPr>
              <a:r>
                <a:rPr lang="en-US" sz="1836" dirty="0">
                  <a:solidFill>
                    <a:prstClr val="white"/>
                  </a:solidFill>
                  <a:latin typeface="Calibri" panose="020F0502020204030204"/>
                </a:rPr>
                <a:t>Pre-Configured Solutions</a:t>
              </a:r>
            </a:p>
          </p:txBody>
        </p:sp>
        <p:pic>
          <p:nvPicPr>
            <p:cNvPr id="165" name="Picture 7" descr="\\MAGNUM\Projects\Microsoft\Cloud Power FY12\Design\ICONS_PNG\Rich_user_experience.png"/>
            <p:cNvPicPr>
              <a:picLocks noChangeAspect="1" noChangeArrowheads="1"/>
            </p:cNvPicPr>
            <p:nvPr/>
          </p:nvPicPr>
          <p:blipFill>
            <a:blip r:embed="rId8" cstate="print">
              <a:lum bright="100000"/>
            </a:blip>
            <a:srcRect/>
            <a:stretch>
              <a:fillRect/>
            </a:stretch>
          </p:blipFill>
          <p:spPr bwMode="auto">
            <a:xfrm>
              <a:off x="7161390" y="2605030"/>
              <a:ext cx="520316" cy="494674"/>
            </a:xfrm>
            <a:prstGeom prst="rect">
              <a:avLst/>
            </a:prstGeom>
            <a:solidFill>
              <a:srgbClr val="002060"/>
            </a:solidFill>
          </p:spPr>
        </p:pic>
        <p:pic>
          <p:nvPicPr>
            <p:cNvPr id="166"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1390" y="4756427"/>
              <a:ext cx="513476" cy="502920"/>
            </a:xfrm>
            <a:prstGeom prst="rect">
              <a:avLst/>
            </a:prstGeom>
            <a:solidFill>
              <a:schemeClr val="bg2"/>
            </a:solidFill>
            <a:ln>
              <a:noFill/>
            </a:ln>
            <a:effectLst/>
            <a:extLst/>
          </p:spPr>
        </p:pic>
      </p:grpSp>
      <p:sp>
        <p:nvSpPr>
          <p:cNvPr id="76" name="Rectangle 75"/>
          <p:cNvSpPr/>
          <p:nvPr/>
        </p:nvSpPr>
        <p:spPr>
          <a:xfrm>
            <a:off x="2880303" y="3061535"/>
            <a:ext cx="1343576" cy="670445"/>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Azure IoT Suite</a:t>
            </a:r>
          </a:p>
        </p:txBody>
      </p:sp>
    </p:spTree>
    <p:extLst>
      <p:ext uri="{BB962C8B-B14F-4D97-AF65-F5344CB8AC3E}">
        <p14:creationId xmlns:p14="http://schemas.microsoft.com/office/powerpoint/2010/main" val="132202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Lab Setup</a:t>
            </a:r>
          </a:p>
        </p:txBody>
      </p:sp>
      <p:pic>
        <p:nvPicPr>
          <p:cNvPr id="6" name="Picture 5"/>
          <p:cNvPicPr>
            <a:picLocks noChangeAspect="1"/>
          </p:cNvPicPr>
          <p:nvPr/>
        </p:nvPicPr>
        <p:blipFill>
          <a:blip r:embed="rId3"/>
          <a:stretch>
            <a:fillRect/>
          </a:stretch>
        </p:blipFill>
        <p:spPr>
          <a:xfrm>
            <a:off x="4237037" y="2266053"/>
            <a:ext cx="4547902" cy="3376818"/>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12153"/>
          <a:stretch/>
        </p:blipFill>
        <p:spPr>
          <a:xfrm>
            <a:off x="278889" y="2887662"/>
            <a:ext cx="3311867" cy="2133600"/>
          </a:xfrm>
          <a:prstGeom prst="rect">
            <a:avLst/>
          </a:prstGeom>
        </p:spPr>
      </p:pic>
      <p:cxnSp>
        <p:nvCxnSpPr>
          <p:cNvPr id="4" name="Straight Connector 3"/>
          <p:cNvCxnSpPr/>
          <p:nvPr/>
        </p:nvCxnSpPr>
        <p:spPr>
          <a:xfrm>
            <a:off x="3322637" y="3954462"/>
            <a:ext cx="1143000" cy="0"/>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94037" y="1820863"/>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F0"/>
                </a:solidFill>
              </a:rPr>
              <a:t>Direct wired Ethernet for Deploy/Debug</a:t>
            </a:r>
          </a:p>
        </p:txBody>
      </p:sp>
      <p:sp>
        <p:nvSpPr>
          <p:cNvPr id="12" name="TextBox 11"/>
          <p:cNvSpPr txBox="1"/>
          <p:nvPr/>
        </p:nvSpPr>
        <p:spPr>
          <a:xfrm>
            <a:off x="9273292" y="1820862"/>
            <a:ext cx="2362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rgbClr val="00B0F0"/>
                </a:solidFill>
              </a:rPr>
              <a:t>WiFi</a:t>
            </a:r>
            <a:r>
              <a:rPr lang="en-US" sz="2400" dirty="0">
                <a:solidFill>
                  <a:srgbClr val="00B0F0"/>
                </a:solidFill>
              </a:rPr>
              <a:t> for Azure</a:t>
            </a:r>
          </a:p>
        </p:txBody>
      </p:sp>
      <p:sp>
        <p:nvSpPr>
          <p:cNvPr id="11" name="Lightning Bolt 10"/>
          <p:cNvSpPr/>
          <p:nvPr/>
        </p:nvSpPr>
        <p:spPr bwMode="auto">
          <a:xfrm rot="1419781" flipH="1">
            <a:off x="9172172" y="3039752"/>
            <a:ext cx="807155" cy="1219200"/>
          </a:xfrm>
          <a:prstGeom prst="lightningBolt">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04460" y="5642871"/>
            <a:ext cx="3429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Development PC</a:t>
            </a:r>
          </a:p>
        </p:txBody>
      </p:sp>
      <p:sp>
        <p:nvSpPr>
          <p:cNvPr id="15" name="TextBox 14"/>
          <p:cNvSpPr txBox="1"/>
          <p:nvPr/>
        </p:nvSpPr>
        <p:spPr>
          <a:xfrm>
            <a:off x="4705526" y="5642871"/>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Raspberry Pi 3 with FEZ HAT</a:t>
            </a:r>
          </a:p>
        </p:txBody>
      </p:sp>
    </p:spTree>
    <p:extLst>
      <p:ext uri="{BB962C8B-B14F-4D97-AF65-F5344CB8AC3E}">
        <p14:creationId xmlns:p14="http://schemas.microsoft.com/office/powerpoint/2010/main" val="1044501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600"/>
                                  </p:stCondLst>
                                  <p:childTnLst>
                                    <p:animMotion origin="layout" path="M -0.03945 -0.00046 L -4.58333E-6 5.55112E-17 " pathEditMode="relative" rAng="0" ptsTypes="AA">
                                      <p:cBhvr>
                                        <p:cTn id="9"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Lab modules</a:t>
            </a:r>
          </a:p>
        </p:txBody>
      </p:sp>
      <p:sp>
        <p:nvSpPr>
          <p:cNvPr id="5" name="Text Placeholder 6"/>
          <p:cNvSpPr txBox="1">
            <a:spLocks/>
          </p:cNvSpPr>
          <p:nvPr/>
        </p:nvSpPr>
        <p:spPr>
          <a:xfrm>
            <a:off x="365760" y="17923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 </a:t>
            </a:r>
          </a:p>
        </p:txBody>
      </p:sp>
      <p:sp>
        <p:nvSpPr>
          <p:cNvPr id="6" name="Text Placeholder 6"/>
          <p:cNvSpPr txBox="1">
            <a:spLocks/>
          </p:cNvSpPr>
          <p:nvPr/>
        </p:nvSpPr>
        <p:spPr>
          <a:xfrm>
            <a:off x="518160" y="19447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200" dirty="0"/>
          </a:p>
        </p:txBody>
      </p:sp>
      <p:sp>
        <p:nvSpPr>
          <p:cNvPr id="8" name="Rectangle 7"/>
          <p:cNvSpPr/>
          <p:nvPr/>
        </p:nvSpPr>
        <p:spPr bwMode="auto">
          <a:xfrm>
            <a:off x="1965960" y="1792348"/>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Windows 10 IoT Core on the Raspberry Pi 3</a:t>
            </a:r>
          </a:p>
        </p:txBody>
      </p:sp>
      <p:sp>
        <p:nvSpPr>
          <p:cNvPr id="9" name="Rectangle 8"/>
          <p:cNvSpPr/>
          <p:nvPr/>
        </p:nvSpPr>
        <p:spPr bwMode="auto">
          <a:xfrm>
            <a:off x="808037" y="1792347"/>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Rectangle 10"/>
          <p:cNvSpPr/>
          <p:nvPr/>
        </p:nvSpPr>
        <p:spPr bwMode="auto">
          <a:xfrm>
            <a:off x="1965960" y="29877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Microsoft Azure IoT without using any device</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(concurrent with module 3)</a:t>
            </a:r>
          </a:p>
        </p:txBody>
      </p:sp>
      <p:sp>
        <p:nvSpPr>
          <p:cNvPr id="12" name="Rectangle 11"/>
          <p:cNvSpPr/>
          <p:nvPr/>
        </p:nvSpPr>
        <p:spPr bwMode="auto">
          <a:xfrm>
            <a:off x="808037" y="2983785"/>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2</a:t>
            </a:r>
          </a:p>
        </p:txBody>
      </p:sp>
      <p:sp>
        <p:nvSpPr>
          <p:cNvPr id="13" name="Rectangle 12"/>
          <p:cNvSpPr/>
          <p:nvPr/>
        </p:nvSpPr>
        <p:spPr bwMode="auto">
          <a:xfrm>
            <a:off x="1965960" y="41713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how to connect Windows 10 IoT Core with Microsoft Azure</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(concurrent with module 2)</a:t>
            </a:r>
          </a:p>
        </p:txBody>
      </p:sp>
      <p:sp>
        <p:nvSpPr>
          <p:cNvPr id="14" name="Rectangle 13"/>
          <p:cNvSpPr/>
          <p:nvPr/>
        </p:nvSpPr>
        <p:spPr bwMode="auto">
          <a:xfrm>
            <a:off x="808037" y="4175223"/>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p:cNvSpPr/>
          <p:nvPr/>
        </p:nvSpPr>
        <p:spPr bwMode="auto">
          <a:xfrm>
            <a:off x="1963061" y="5366662"/>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Concurrent Open Hack</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(days 2 and 3)</a:t>
            </a:r>
          </a:p>
        </p:txBody>
      </p:sp>
      <p:sp>
        <p:nvSpPr>
          <p:cNvPr id="16" name="Rectangle 15"/>
          <p:cNvSpPr/>
          <p:nvPr/>
        </p:nvSpPr>
        <p:spPr bwMode="auto">
          <a:xfrm>
            <a:off x="805138" y="5366661"/>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156772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Wednesday 03/30</a:t>
            </a:r>
            <a:endParaRPr lang="en-US"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631196643"/>
              </p:ext>
            </p:extLst>
          </p:nvPr>
        </p:nvGraphicFramePr>
        <p:xfrm>
          <a:off x="457199" y="1820862"/>
          <a:ext cx="11724465" cy="4412535"/>
        </p:xfrm>
        <a:graphic>
          <a:graphicData uri="http://schemas.openxmlformats.org/drawingml/2006/table">
            <a:tbl>
              <a:tblPr bandRow="1">
                <a:tableStyleId>{7DF18680-E054-41AD-8BC1-D1AEF772440D}</a:tableStyleId>
              </a:tblPr>
              <a:tblGrid>
                <a:gridCol w="1646238">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25991">
                  <a:extLst>
                    <a:ext uri="{9D8B030D-6E8A-4147-A177-3AD203B41FA5}">
                      <a16:colId xmlns:a16="http://schemas.microsoft.com/office/drawing/2014/main" val="3121899630"/>
                    </a:ext>
                  </a:extLst>
                </a:gridCol>
                <a:gridCol w="3175636">
                  <a:extLst>
                    <a:ext uri="{9D8B030D-6E8A-4147-A177-3AD203B41FA5}">
                      <a16:colId xmlns:a16="http://schemas.microsoft.com/office/drawing/2014/main" val="2995117733"/>
                    </a:ext>
                  </a:extLst>
                </a:gridCol>
              </a:tblGrid>
              <a:tr h="969373">
                <a:tc>
                  <a:txBody>
                    <a:bodyPr/>
                    <a:lstStyle/>
                    <a:p>
                      <a:pPr algn="r"/>
                      <a:r>
                        <a:rPr lang="en-US" dirty="0"/>
                        <a:t>11:30 – 12:30</a:t>
                      </a:r>
                    </a:p>
                  </a:txBody>
                  <a:tcPr/>
                </a:tc>
                <a:tc>
                  <a:txBody>
                    <a:bodyPr/>
                    <a:lstStyle/>
                    <a:p>
                      <a:endParaRPr lang="en-US" dirty="0"/>
                    </a:p>
                  </a:txBody>
                  <a:tcPr/>
                </a:tc>
                <a:tc>
                  <a:txBody>
                    <a:bodyPr/>
                    <a:lstStyle/>
                    <a:p>
                      <a:r>
                        <a:rPr lang="en-US" dirty="0">
                          <a:solidFill>
                            <a:srgbClr val="FF0000"/>
                          </a:solidFill>
                        </a:rPr>
                        <a:t>IoT Lab Module 1</a:t>
                      </a:r>
                    </a:p>
                    <a:p>
                      <a:r>
                        <a:rPr lang="en-US" baseline="0" dirty="0"/>
                        <a:t>Here</a:t>
                      </a:r>
                      <a:endParaRPr lang="en-US" dirty="0">
                        <a:solidFill>
                          <a:srgbClr val="FF0000"/>
                        </a:solidFill>
                      </a:endParaRPr>
                    </a:p>
                  </a:txBody>
                  <a:tcPr/>
                </a:tc>
                <a:tc>
                  <a:txBody>
                    <a:bodyPr/>
                    <a:lstStyle/>
                    <a:p>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2085132217"/>
                  </a:ext>
                </a:extLst>
              </a:tr>
              <a:tr h="984886">
                <a:tc>
                  <a:txBody>
                    <a:bodyPr/>
                    <a:lstStyle/>
                    <a:p>
                      <a:pPr algn="r"/>
                      <a:r>
                        <a:rPr lang="en-US" dirty="0"/>
                        <a:t>14:00 – 15:00</a:t>
                      </a:r>
                    </a:p>
                  </a:txBody>
                  <a:tcPr/>
                </a:tc>
                <a:tc>
                  <a:txBody>
                    <a:bodyPr/>
                    <a:lstStyle/>
                    <a:p>
                      <a:endParaRPr lang="en-US" dirty="0"/>
                    </a:p>
                  </a:txBody>
                  <a:tcPr/>
                </a:tc>
                <a:tc>
                  <a:txBody>
                    <a:bodyPr/>
                    <a:lstStyle/>
                    <a:p>
                      <a:r>
                        <a:rPr lang="en-US" dirty="0">
                          <a:solidFill>
                            <a:srgbClr val="FF0000"/>
                          </a:solidFill>
                        </a:rPr>
                        <a:t>IoT Lab Modules 2 + 3</a:t>
                      </a:r>
                    </a:p>
                    <a:p>
                      <a:r>
                        <a:rPr lang="en-US" baseline="0" dirty="0"/>
                        <a:t>Here</a:t>
                      </a:r>
                      <a:endParaRPr lang="en-US" dirty="0">
                        <a:solidFill>
                          <a:srgbClr val="FF0000"/>
                        </a:solidFill>
                      </a:endParaRPr>
                    </a:p>
                  </a:txBody>
                  <a:tcPr/>
                </a:tc>
                <a:tc>
                  <a:txBody>
                    <a:bodyPr/>
                    <a:lstStyle/>
                    <a:p>
                      <a:r>
                        <a:rPr lang="en-US" dirty="0">
                          <a:solidFill>
                            <a:srgbClr val="FF0000"/>
                          </a:solidFill>
                        </a:rPr>
                        <a:t>Windows 10</a:t>
                      </a:r>
                      <a:r>
                        <a:rPr lang="en-US" baseline="0" dirty="0">
                          <a:solidFill>
                            <a:srgbClr val="FF0000"/>
                          </a:solidFill>
                        </a:rPr>
                        <a:t> IoT Core and Azure IoT Suite QSC</a:t>
                      </a:r>
                    </a:p>
                    <a:p>
                      <a:r>
                        <a:rPr lang="en-US" baseline="0" dirty="0"/>
                        <a:t>Garage</a:t>
                      </a:r>
                      <a:endParaRPr lang="en-US" dirty="0">
                        <a:solidFill>
                          <a:srgbClr val="FF0000"/>
                        </a:solidFill>
                      </a:endParaRPr>
                    </a:p>
                  </a:txBody>
                  <a:tcPr/>
                </a:tc>
                <a:extLst>
                  <a:ext uri="{0D108BD9-81ED-4DB2-BD59-A6C34878D82A}">
                    <a16:rowId xmlns:a16="http://schemas.microsoft.com/office/drawing/2014/main" val="1641709895"/>
                  </a:ext>
                </a:extLst>
              </a:tr>
              <a:tr h="1229138">
                <a:tc>
                  <a:txBody>
                    <a:bodyPr/>
                    <a:lstStyle/>
                    <a:p>
                      <a:pPr algn="r"/>
                      <a:r>
                        <a:rPr lang="en-US" dirty="0"/>
                        <a:t>15:30 – 16:30</a:t>
                      </a:r>
                    </a:p>
                  </a:txBody>
                  <a:tcPr/>
                </a:tc>
                <a:tc>
                  <a:txBody>
                    <a:bodyPr/>
                    <a:lstStyle/>
                    <a:p>
                      <a:r>
                        <a:rPr lang="en-US" dirty="0" err="1">
                          <a:solidFill>
                            <a:srgbClr val="FF0000"/>
                          </a:solidFill>
                        </a:rPr>
                        <a:t>IoT</a:t>
                      </a:r>
                      <a:r>
                        <a:rPr lang="en-US" dirty="0">
                          <a:solidFill>
                            <a:srgbClr val="FF0000"/>
                          </a:solidFill>
                        </a:rPr>
                        <a:t>: Microsoft’s </a:t>
                      </a:r>
                      <a:r>
                        <a:rPr lang="en-US" dirty="0" err="1">
                          <a:solidFill>
                            <a:srgbClr val="FF0000"/>
                          </a:solidFill>
                        </a:rPr>
                        <a:t>IoT</a:t>
                      </a:r>
                      <a:r>
                        <a:rPr lang="en-US" baseline="0" dirty="0">
                          <a:solidFill>
                            <a:srgbClr val="FF0000"/>
                          </a:solidFill>
                        </a:rPr>
                        <a:t> Vision and Roadmap</a:t>
                      </a:r>
                    </a:p>
                    <a:p>
                      <a:r>
                        <a:rPr lang="en-US" baseline="0" dirty="0"/>
                        <a:t>Marriott 7</a:t>
                      </a:r>
                      <a:endParaRPr lang="en-US" dirty="0"/>
                    </a:p>
                  </a:txBody>
                  <a:tcPr/>
                </a:tc>
                <a:tc>
                  <a:txBody>
                    <a:bodyPr/>
                    <a:lstStyle/>
                    <a:p>
                      <a:r>
                        <a:rPr lang="en-US" dirty="0">
                          <a:solidFill>
                            <a:srgbClr val="FF0000"/>
                          </a:solidFill>
                        </a:rPr>
                        <a:t>IoT Lab Module 1</a:t>
                      </a:r>
                    </a:p>
                    <a:p>
                      <a:r>
                        <a:rPr lang="en-US" baseline="0" dirty="0"/>
                        <a:t>Here</a:t>
                      </a:r>
                      <a:endParaRPr lang="en-US" dirty="0">
                        <a:solidFill>
                          <a:srgbClr val="FF0000"/>
                        </a:solidFill>
                      </a:endParaRPr>
                    </a:p>
                  </a:txBody>
                  <a:tcPr/>
                </a:tc>
                <a:tc>
                  <a:txBody>
                    <a:bodyPr/>
                    <a:lstStyle/>
                    <a:p>
                      <a:r>
                        <a:rPr lang="en-US" dirty="0">
                          <a:solidFill>
                            <a:srgbClr val="FF0000"/>
                          </a:solidFill>
                        </a:rPr>
                        <a:t>Windows 10</a:t>
                      </a:r>
                      <a:r>
                        <a:rPr lang="en-US" baseline="0" dirty="0">
                          <a:solidFill>
                            <a:srgbClr val="FF0000"/>
                          </a:solidFill>
                        </a:rPr>
                        <a:t> IoT Core and Azure IoT Suite QSC</a:t>
                      </a:r>
                    </a:p>
                    <a:p>
                      <a:r>
                        <a:rPr lang="en-US" baseline="0" dirty="0"/>
                        <a:t>Garage</a:t>
                      </a:r>
                      <a:endParaRPr lang="en-US" dirty="0">
                        <a:solidFill>
                          <a:srgbClr val="FF0000"/>
                        </a:solidFill>
                      </a:endParaRPr>
                    </a:p>
                  </a:txBody>
                  <a:tcPr/>
                </a:tc>
                <a:extLst>
                  <a:ext uri="{0D108BD9-81ED-4DB2-BD59-A6C34878D82A}">
                    <a16:rowId xmlns:a16="http://schemas.microsoft.com/office/drawing/2014/main" val="1606125460"/>
                  </a:ext>
                </a:extLst>
              </a:tr>
              <a:tr h="1229138">
                <a:tc>
                  <a:txBody>
                    <a:bodyPr/>
                    <a:lstStyle/>
                    <a:p>
                      <a:pPr algn="r"/>
                      <a:r>
                        <a:rPr lang="en-US" dirty="0"/>
                        <a:t>17:00 – 18:00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Here</a:t>
                      </a:r>
                      <a:endParaRPr lang="en-US" dirty="0">
                        <a:solidFill>
                          <a:srgbClr val="FF0000"/>
                        </a:solidFill>
                      </a:endParaRPr>
                    </a:p>
                    <a:p>
                      <a:endParaRPr lang="en-US" dirty="0"/>
                    </a:p>
                  </a:txBody>
                  <a:tcPr/>
                </a:tc>
                <a:tc>
                  <a:txBody>
                    <a:bodyPr/>
                    <a:lstStyle/>
                    <a:p>
                      <a:r>
                        <a:rPr lang="en-US" dirty="0">
                          <a:solidFill>
                            <a:srgbClr val="FF0000"/>
                          </a:solidFill>
                        </a:rPr>
                        <a:t>Windows 10</a:t>
                      </a:r>
                      <a:r>
                        <a:rPr lang="en-US" baseline="0" dirty="0">
                          <a:solidFill>
                            <a:srgbClr val="FF0000"/>
                          </a:solidFill>
                        </a:rPr>
                        <a:t> IoT Core and Azure IoT Suite QSC</a:t>
                      </a:r>
                    </a:p>
                    <a:p>
                      <a:r>
                        <a:rPr lang="en-US" baseline="0" dirty="0"/>
                        <a:t>Garage</a:t>
                      </a:r>
                      <a:endParaRPr lang="en-US" dirty="0">
                        <a:solidFill>
                          <a:srgbClr val="FF0000"/>
                        </a:solidFill>
                      </a:endParaRPr>
                    </a:p>
                  </a:txBody>
                  <a:tcPr/>
                </a:tc>
                <a:extLst>
                  <a:ext uri="{0D108BD9-81ED-4DB2-BD59-A6C34878D82A}">
                    <a16:rowId xmlns:a16="http://schemas.microsoft.com/office/drawing/2014/main" val="1392656908"/>
                  </a:ext>
                </a:extLst>
              </a:tr>
            </a:tbl>
          </a:graphicData>
        </a:graphic>
      </p:graphicFrame>
    </p:spTree>
    <p:extLst>
      <p:ext uri="{BB962C8B-B14F-4D97-AF65-F5344CB8AC3E}">
        <p14:creationId xmlns:p14="http://schemas.microsoft.com/office/powerpoint/2010/main" val="181081232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Thursday 03/31</a:t>
            </a:r>
            <a:endParaRPr lang="en-US"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121334461"/>
              </p:ext>
            </p:extLst>
          </p:nvPr>
        </p:nvGraphicFramePr>
        <p:xfrm>
          <a:off x="455612" y="1820862"/>
          <a:ext cx="11706225" cy="4846320"/>
        </p:xfrm>
        <a:graphic>
          <a:graphicData uri="http://schemas.openxmlformats.org/drawingml/2006/table">
            <a:tbl>
              <a:tblPr bandRow="1">
                <a:tableStyleId>{7DF18680-E054-41AD-8BC1-D1AEF772440D}</a:tableStyleId>
              </a:tblPr>
              <a:tblGrid>
                <a:gridCol w="1647825">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57600">
                  <a:extLst>
                    <a:ext uri="{9D8B030D-6E8A-4147-A177-3AD203B41FA5}">
                      <a16:colId xmlns:a16="http://schemas.microsoft.com/office/drawing/2014/main" val="2689538617"/>
                    </a:ext>
                  </a:extLst>
                </a:gridCol>
                <a:gridCol w="3124200">
                  <a:extLst>
                    <a:ext uri="{9D8B030D-6E8A-4147-A177-3AD203B41FA5}">
                      <a16:colId xmlns:a16="http://schemas.microsoft.com/office/drawing/2014/main" val="3999115814"/>
                    </a:ext>
                  </a:extLst>
                </a:gridCol>
              </a:tblGrid>
              <a:tr h="877887">
                <a:tc>
                  <a:txBody>
                    <a:bodyPr/>
                    <a:lstStyle/>
                    <a:p>
                      <a:pPr algn="r"/>
                      <a:r>
                        <a:rPr lang="en-US" dirty="0"/>
                        <a:t>11:30 – 12:30</a:t>
                      </a:r>
                    </a:p>
                  </a:txBody>
                  <a:tcPr/>
                </a:tc>
                <a:tc>
                  <a:txBody>
                    <a:bodyPr/>
                    <a:lstStyle/>
                    <a:p>
                      <a:endParaRPr lang="en-US" dirty="0"/>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2085132217"/>
                  </a:ext>
                </a:extLst>
              </a:tr>
              <a:tr h="877887">
                <a:tc>
                  <a:txBody>
                    <a:bodyPr/>
                    <a:lstStyle/>
                    <a:p>
                      <a:pPr algn="r"/>
                      <a:r>
                        <a:rPr lang="en-US" dirty="0"/>
                        <a:t>14:00 – 15:00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1641709895"/>
                  </a:ext>
                </a:extLst>
              </a:tr>
              <a:tr h="877887">
                <a:tc>
                  <a:txBody>
                    <a:bodyPr/>
                    <a:lstStyle/>
                    <a:p>
                      <a:pPr algn="r"/>
                      <a:r>
                        <a:rPr lang="en-US" dirty="0"/>
                        <a:t>15:30 – 16:30</a:t>
                      </a:r>
                    </a:p>
                  </a:txBody>
                  <a:tcPr/>
                </a:tc>
                <a:tc>
                  <a:txBody>
                    <a:bodyPr/>
                    <a:lstStyle/>
                    <a:p>
                      <a:r>
                        <a:rPr lang="en-US" dirty="0">
                          <a:solidFill>
                            <a:srgbClr val="FF0000"/>
                          </a:solidFill>
                        </a:rPr>
                        <a:t>Azure </a:t>
                      </a:r>
                      <a:r>
                        <a:rPr lang="en-US" dirty="0" err="1">
                          <a:solidFill>
                            <a:srgbClr val="FF0000"/>
                          </a:solidFill>
                        </a:rPr>
                        <a:t>IoT</a:t>
                      </a:r>
                      <a:r>
                        <a:rPr lang="en-US" dirty="0">
                          <a:solidFill>
                            <a:srgbClr val="FF0000"/>
                          </a:solidFill>
                        </a:rPr>
                        <a:t>: Product, Vision &amp; Roadmap</a:t>
                      </a:r>
                    </a:p>
                    <a:p>
                      <a:r>
                        <a:rPr lang="en-US" dirty="0"/>
                        <a:t>Marriott 8</a:t>
                      </a:r>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1606125460"/>
                  </a:ext>
                </a:extLst>
              </a:tr>
              <a:tr h="877887">
                <a:tc>
                  <a:txBody>
                    <a:bodyPr/>
                    <a:lstStyle/>
                    <a:p>
                      <a:pPr algn="r"/>
                      <a:r>
                        <a:rPr lang="en-US" dirty="0"/>
                        <a:t>17:00 – 18:00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1392656908"/>
                  </a:ext>
                </a:extLst>
              </a:tr>
              <a:tr h="877887">
                <a:tc>
                  <a:txBody>
                    <a:bodyPr/>
                    <a:lstStyle/>
                    <a:p>
                      <a:pPr algn="r"/>
                      <a:r>
                        <a:rPr lang="en-US" dirty="0"/>
                        <a:t>18:30 – 19:30</a:t>
                      </a:r>
                    </a:p>
                  </a:txBody>
                  <a:tcPr/>
                </a:tc>
                <a:tc>
                  <a:txBody>
                    <a:bodyPr/>
                    <a:lstStyle/>
                    <a:p>
                      <a:r>
                        <a:rPr lang="en-US" dirty="0">
                          <a:solidFill>
                            <a:srgbClr val="FF0000"/>
                          </a:solidFill>
                        </a:rPr>
                        <a:t>Developer’s Guide to Connecting Devices to Azure </a:t>
                      </a:r>
                      <a:r>
                        <a:rPr lang="en-US" dirty="0" err="1">
                          <a:solidFill>
                            <a:srgbClr val="FF0000"/>
                          </a:solidFill>
                        </a:rPr>
                        <a:t>IoT</a:t>
                      </a:r>
                      <a:endParaRPr lang="en-US" dirty="0">
                        <a:solidFill>
                          <a:srgbClr val="FF0000"/>
                        </a:solidFill>
                      </a:endParaRPr>
                    </a:p>
                    <a:p>
                      <a:r>
                        <a:rPr lang="en-US" dirty="0"/>
                        <a:t>Marriott 8</a:t>
                      </a:r>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3976361780"/>
                  </a:ext>
                </a:extLst>
              </a:tr>
            </a:tbl>
          </a:graphicData>
        </a:graphic>
      </p:graphicFrame>
    </p:spTree>
    <p:extLst>
      <p:ext uri="{BB962C8B-B14F-4D97-AF65-F5344CB8AC3E}">
        <p14:creationId xmlns:p14="http://schemas.microsoft.com/office/powerpoint/2010/main" val="12219675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Friday 04/01</a:t>
            </a:r>
          </a:p>
        </p:txBody>
      </p:sp>
      <p:graphicFrame>
        <p:nvGraphicFramePr>
          <p:cNvPr id="6" name="Table 5"/>
          <p:cNvGraphicFramePr>
            <a:graphicFrameLocks noGrp="1"/>
          </p:cNvGraphicFramePr>
          <p:nvPr>
            <p:extLst/>
          </p:nvPr>
        </p:nvGraphicFramePr>
        <p:xfrm>
          <a:off x="457200" y="1897062"/>
          <a:ext cx="11704637" cy="4378325"/>
        </p:xfrm>
        <a:graphic>
          <a:graphicData uri="http://schemas.openxmlformats.org/drawingml/2006/table">
            <a:tbl>
              <a:tblPr bandRow="1">
                <a:tableStyleId>{7DF18680-E054-41AD-8BC1-D1AEF772440D}</a:tableStyleId>
              </a:tblPr>
              <a:tblGrid>
                <a:gridCol w="1646237">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57600">
                  <a:extLst>
                    <a:ext uri="{9D8B030D-6E8A-4147-A177-3AD203B41FA5}">
                      <a16:colId xmlns:a16="http://schemas.microsoft.com/office/drawing/2014/main" val="3664329816"/>
                    </a:ext>
                  </a:extLst>
                </a:gridCol>
                <a:gridCol w="3124200">
                  <a:extLst>
                    <a:ext uri="{9D8B030D-6E8A-4147-A177-3AD203B41FA5}">
                      <a16:colId xmlns:a16="http://schemas.microsoft.com/office/drawing/2014/main" val="2966913272"/>
                    </a:ext>
                  </a:extLst>
                </a:gridCol>
              </a:tblGrid>
              <a:tr h="1303988">
                <a:tc>
                  <a:txBody>
                    <a:bodyPr/>
                    <a:lstStyle/>
                    <a:p>
                      <a:pPr algn="r"/>
                      <a:r>
                        <a:rPr lang="en-US" dirty="0"/>
                        <a:t>09:00 – 10:00</a:t>
                      </a:r>
                    </a:p>
                  </a:txBody>
                  <a:tcPr/>
                </a:tc>
                <a:tc>
                  <a:txBody>
                    <a:bodyPr/>
                    <a:lstStyle/>
                    <a:p>
                      <a:r>
                        <a:rPr lang="en-US" dirty="0">
                          <a:solidFill>
                            <a:srgbClr val="FF0000"/>
                          </a:solidFill>
                        </a:rPr>
                        <a:t>Windows 10 </a:t>
                      </a:r>
                      <a:r>
                        <a:rPr lang="en-US" dirty="0" err="1">
                          <a:solidFill>
                            <a:srgbClr val="FF0000"/>
                          </a:solidFill>
                        </a:rPr>
                        <a:t>IoT</a:t>
                      </a:r>
                      <a:r>
                        <a:rPr lang="en-US" dirty="0">
                          <a:solidFill>
                            <a:srgbClr val="FF0000"/>
                          </a:solidFill>
                        </a:rPr>
                        <a:t> Core: From Maker to Market</a:t>
                      </a:r>
                    </a:p>
                    <a:p>
                      <a:r>
                        <a:rPr lang="en-US" dirty="0"/>
                        <a:t>Marriott 7</a:t>
                      </a:r>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2085132217"/>
                  </a:ext>
                </a:extLst>
              </a:tr>
              <a:tr h="1024779">
                <a:tc>
                  <a:txBody>
                    <a:bodyPr/>
                    <a:lstStyle/>
                    <a:p>
                      <a:pPr algn="r"/>
                      <a:r>
                        <a:rPr lang="en-US" dirty="0"/>
                        <a:t>10:30 – 11:30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1641709895"/>
                  </a:ext>
                </a:extLst>
              </a:tr>
              <a:tr h="1024779">
                <a:tc>
                  <a:txBody>
                    <a:bodyPr/>
                    <a:lstStyle/>
                    <a:p>
                      <a:pPr algn="r"/>
                      <a:r>
                        <a:rPr lang="en-US" dirty="0"/>
                        <a:t>12:30 – 13:30</a:t>
                      </a:r>
                    </a:p>
                  </a:txBody>
                  <a:tcPr/>
                </a:tc>
                <a:tc>
                  <a:txBody>
                    <a:bodyPr/>
                    <a:lstStyle/>
                    <a:p>
                      <a:endParaRPr lang="en-US" dirty="0"/>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1606125460"/>
                  </a:ext>
                </a:extLst>
              </a:tr>
              <a:tr h="1024779">
                <a:tc>
                  <a:txBody>
                    <a:bodyPr/>
                    <a:lstStyle/>
                    <a:p>
                      <a:pPr algn="r"/>
                      <a:r>
                        <a:rPr lang="en-US" dirty="0"/>
                        <a:t>14:00 – 15:00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1392656908"/>
                  </a:ext>
                </a:extLst>
              </a:tr>
            </a:tbl>
          </a:graphicData>
        </a:graphic>
      </p:graphicFrame>
    </p:spTree>
    <p:extLst>
      <p:ext uri="{BB962C8B-B14F-4D97-AF65-F5344CB8AC3E}">
        <p14:creationId xmlns:p14="http://schemas.microsoft.com/office/powerpoint/2010/main" val="2491314303"/>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D032FD0F-7DAB-4113-97A5-C89486A2E43E}"/>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C92A1AA6-413C-4214-8C9D-AD7A385A5C7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0271A20F7B3C41B827A8F04D548019" ma:contentTypeVersion="2" ma:contentTypeDescription="Create a new document." ma:contentTypeScope="" ma:versionID="0f5b4adeca3fa452dfd663ff4e0777e3">
  <xsd:schema xmlns:xsd="http://www.w3.org/2001/XMLSchema" xmlns:xs="http://www.w3.org/2001/XMLSchema" xmlns:p="http://schemas.microsoft.com/office/2006/metadata/properties" xmlns:ns2="f85c541c-390e-4fa8-b262-5da5c5cfad75" targetNamespace="http://schemas.microsoft.com/office/2006/metadata/properties" ma:root="true" ma:fieldsID="592d4a22e1cc7090506e0998bb31d05e" ns2:_="">
    <xsd:import namespace="f85c541c-390e-4fa8-b262-5da5c5cfad7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5c541c-390e-4fa8-b262-5da5c5cfad7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6C79B61-263D-4889-954E-B7F93FBE66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5c541c-390e-4fa8-b262-5da5c5cfad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f85c541c-390e-4fa8-b262-5da5c5cfad75"/>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602</TotalTime>
  <Words>992</Words>
  <Application>Microsoft Office PowerPoint</Application>
  <PresentationFormat>Custom</PresentationFormat>
  <Paragraphs>187</Paragraphs>
  <Slides>14</Slides>
  <Notes>9</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vt:i4>
      </vt:variant>
    </vt:vector>
  </HeadingPairs>
  <TitlesOfParts>
    <vt:vector size="24" baseType="lpstr">
      <vt:lpstr>MS PGothic</vt:lpstr>
      <vt:lpstr>Arial</vt:lpstr>
      <vt:lpstr>Calibri</vt:lpstr>
      <vt:lpstr>Consolas</vt:lpstr>
      <vt:lpstr>Segoe UI</vt:lpstr>
      <vt:lpstr>Segoe UI Light</vt:lpstr>
      <vt:lpstr>Segoe UI Semibold</vt:lpstr>
      <vt:lpstr>Wingdings</vt:lpstr>
      <vt:lpstr>5-30721_Build_2016_Template_Light</vt:lpstr>
      <vt:lpstr>5-30721_Build_2016_Template_Dark</vt:lpstr>
      <vt:lpstr>Introduction to Microsoft Azure IoT with Windows 10 IoT Core</vt:lpstr>
      <vt:lpstr>Bee Hive Slides</vt:lpstr>
      <vt:lpstr>PowerPoint Presentation</vt:lpstr>
      <vt:lpstr>PowerPoint Presentation</vt:lpstr>
      <vt:lpstr>Lab Setup</vt:lpstr>
      <vt:lpstr>IoT Lab modules</vt:lpstr>
      <vt:lpstr>IoT Dev Code Lab Related Sessions Wednesday 03/30</vt:lpstr>
      <vt:lpstr>IoT Dev Code Lab Related Sessions Thursday 03/31</vt:lpstr>
      <vt:lpstr>IoT Dev Code Lab Related Sessions Friday 04/01</vt:lpstr>
      <vt:lpstr>Lab</vt:lpstr>
      <vt:lpstr>Checkpoint 1</vt:lpstr>
      <vt:lpstr>Checkpoint 2</vt:lpstr>
      <vt:lpstr>Wrap-Up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Pete Brown</dc:creator>
  <cp:keywords>Microsoft Build 2016</cp:keywords>
  <dc:description>Template: Mitchell Derrey, Silver Fox Productions
Formatting: 
Audience Type:</dc:description>
  <cp:lastModifiedBy>Pete Brown</cp:lastModifiedBy>
  <cp:revision>69</cp:revision>
  <dcterms:created xsi:type="dcterms:W3CDTF">2016-03-14T17:09:14Z</dcterms:created>
  <dcterms:modified xsi:type="dcterms:W3CDTF">2016-03-30T19:54:18Z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0x010100F50271A20F7B3C41B827A8F04D548019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